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8" r:id="rId1"/>
  </p:sldMasterIdLst>
  <p:notesMasterIdLst>
    <p:notesMasterId r:id="rId3"/>
  </p:notesMasterIdLst>
  <p:handoutMasterIdLst>
    <p:handoutMasterId r:id="rId4"/>
  </p:handoutMasterIdLst>
  <p:sldIdLst>
    <p:sldId id="327"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904">
          <p15:clr>
            <a:srgbClr val="A4A3A4"/>
          </p15:clr>
        </p15:guide>
        <p15:guide id="3" orient="horz" pos="1095">
          <p15:clr>
            <a:srgbClr val="A4A3A4"/>
          </p15:clr>
        </p15:guide>
        <p15:guide id="4" orient="horz" pos="825">
          <p15:clr>
            <a:srgbClr val="A4A3A4"/>
          </p15:clr>
        </p15:guide>
        <p15:guide id="5" orient="horz" pos="1008">
          <p15:clr>
            <a:srgbClr val="A4A3A4"/>
          </p15:clr>
        </p15:guide>
        <p15:guide id="6" orient="horz" pos="177">
          <p15:clr>
            <a:srgbClr val="A4A3A4"/>
          </p15:clr>
        </p15:guide>
        <p15:guide id="7" pos="2880">
          <p15:clr>
            <a:srgbClr val="A4A3A4"/>
          </p15:clr>
        </p15:guide>
        <p15:guide id="8" pos="327">
          <p15:clr>
            <a:srgbClr val="A4A3A4"/>
          </p15:clr>
        </p15:guide>
        <p15:guide id="9" pos="5486">
          <p15:clr>
            <a:srgbClr val="A4A3A4"/>
          </p15:clr>
        </p15:guide>
        <p15:guide id="10" pos="2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B0000"/>
    <a:srgbClr val="FFFF00"/>
    <a:srgbClr val="EAEAEA"/>
    <a:srgbClr val="FF3399"/>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304" autoAdjust="0"/>
  </p:normalViewPr>
  <p:slideViewPr>
    <p:cSldViewPr snapToGrid="0">
      <p:cViewPr varScale="1">
        <p:scale>
          <a:sx n="96" d="100"/>
          <a:sy n="96" d="100"/>
        </p:scale>
        <p:origin x="240" y="78"/>
      </p:cViewPr>
      <p:guideLst>
        <p:guide orient="horz" pos="2160"/>
        <p:guide orient="horz" pos="904"/>
        <p:guide orient="horz" pos="1095"/>
        <p:guide orient="horz" pos="825"/>
        <p:guide orient="horz" pos="1008"/>
        <p:guide orient="horz" pos="177"/>
        <p:guide pos="2880"/>
        <p:guide pos="327"/>
        <p:guide pos="5486"/>
        <p:guide pos="223"/>
      </p:guideLst>
    </p:cSldViewPr>
  </p:slideViewPr>
  <p:outlineViewPr>
    <p:cViewPr>
      <p:scale>
        <a:sx n="33" d="100"/>
        <a:sy n="33" d="100"/>
      </p:scale>
      <p:origin x="0" y="317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algn="r" defTabSz="924380">
              <a:defRPr sz="1100">
                <a:latin typeface="Times New Roman" pitchFamily="18" charset="0"/>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algn="r" defTabSz="924380">
              <a:defRPr sz="1100">
                <a:latin typeface="Times New Roman" pitchFamily="18" charset="0"/>
                <a:cs typeface="+mn-cs"/>
              </a:defRPr>
            </a:lvl1pPr>
          </a:lstStyle>
          <a:p>
            <a:pPr>
              <a:defRPr/>
            </a:pPr>
            <a:fld id="{81A79920-EBFD-4179-B602-FFD4DF848E82}" type="slidenum">
              <a:rPr lang="en-US"/>
              <a:pPr>
                <a:defRPr/>
              </a:pPr>
              <a:t>‹#›</a:t>
            </a:fld>
            <a:endParaRPr lang="en-US"/>
          </a:p>
        </p:txBody>
      </p:sp>
    </p:spTree>
    <p:extLst>
      <p:ext uri="{BB962C8B-B14F-4D97-AF65-F5344CB8AC3E}">
        <p14:creationId xmlns:p14="http://schemas.microsoft.com/office/powerpoint/2010/main" val="326747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lgn="r">
              <a:defRPr sz="1100">
                <a:latin typeface="Times New Roman" pitchFamily="18"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lgn="r">
              <a:defRPr sz="1100">
                <a:latin typeface="Times New Roman" pitchFamily="18" charset="0"/>
                <a:cs typeface="+mn-cs"/>
              </a:defRPr>
            </a:lvl1pPr>
          </a:lstStyle>
          <a:p>
            <a:pPr>
              <a:defRPr/>
            </a:pPr>
            <a:fld id="{CACF975B-44A3-4144-A543-664FD98B38F9}" type="slidenum">
              <a:rPr lang="en-US"/>
              <a:pPr>
                <a:defRPr/>
              </a:pPr>
              <a:t>‹#›</a:t>
            </a:fld>
            <a:endParaRPr lang="en-US"/>
          </a:p>
        </p:txBody>
      </p:sp>
    </p:spTree>
    <p:extLst>
      <p:ext uri="{BB962C8B-B14F-4D97-AF65-F5344CB8AC3E}">
        <p14:creationId xmlns:p14="http://schemas.microsoft.com/office/powerpoint/2010/main" val="1739448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1pPr>
    <a:lvl2pPr marL="4572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2pPr>
    <a:lvl3pPr marL="9144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3pPr>
    <a:lvl4pPr marL="13716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4pPr>
    <a:lvl5pPr marL="18288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Description: </a:t>
            </a:r>
            <a:r>
              <a:rPr lang="en-US" baseline="0" dirty="0" smtClean="0"/>
              <a:t>Children (0 - 14 years) and adolescents (15 - 20 years) comprise the plurality Medicaid enrollees. The number of enrollees has increased over time in each of the age groups. The proportion of enrollees by age group has been fairly stable over time, with slightly fewer 0-14 year olds (41.8% in 2004 and 40.3% in 2013) and 65+ year enrollees (9.9% in 2004 and 9.0% in 2013), but more 45-64 year olds (9.7% in 2004 and 12.0% in 2013).</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Technical notes: </a:t>
            </a:r>
            <a:r>
              <a:rPr lang="en-US" dirty="0" smtClean="0"/>
              <a:t>Age is calculated based on age </a:t>
            </a:r>
            <a:r>
              <a:rPr lang="en-US" baseline="0" dirty="0" smtClean="0"/>
              <a:t>at the end of the calendar year. </a:t>
            </a:r>
          </a:p>
        </p:txBody>
      </p:sp>
      <p:sp>
        <p:nvSpPr>
          <p:cNvPr id="4" name="Slide Number Placeholder 3"/>
          <p:cNvSpPr>
            <a:spLocks noGrp="1"/>
          </p:cNvSpPr>
          <p:nvPr>
            <p:ph type="sldNum" sz="quarter" idx="10"/>
          </p:nvPr>
        </p:nvSpPr>
        <p:spPr/>
        <p:txBody>
          <a:bodyPr/>
          <a:lstStyle/>
          <a:p>
            <a:pPr>
              <a:defRPr/>
            </a:pPr>
            <a:fld id="{CACF975B-44A3-4144-A543-664FD98B38F9}"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dirty="0"/>
          </a:p>
        </p:txBody>
      </p:sp>
      <p:sp>
        <p:nvSpPr>
          <p:cNvPr id="4" name="Title 3"/>
          <p:cNvSpPr>
            <a:spLocks noGrp="1"/>
          </p:cNvSpPr>
          <p:nvPr>
            <p:ph type="title"/>
          </p:nvPr>
        </p:nvSpPr>
        <p:spPr>
          <a:xfrm>
            <a:off x="381000" y="1295400"/>
            <a:ext cx="8229600" cy="21336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87660135"/>
      </p:ext>
    </p:extLst>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540129693"/>
      </p:ext>
    </p:extLst>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836375445"/>
      </p:ext>
    </p:extLst>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533422062"/>
      </p:ext>
    </p:extLst>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1974514526"/>
      </p:ext>
    </p:extLst>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20762"/>
          </a:xfrm>
          <a:prstGeom prst="rect">
            <a:avLst/>
          </a:prstGeom>
          <a:ln cmpd="dbl">
            <a:no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343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915400" y="5486400"/>
            <a:ext cx="228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1C1858-F8DB-403F-9113-1D49736162DE}" type="slidenum">
              <a:rPr lang="en-US" smtClean="0"/>
              <a:pPr>
                <a:defRPr/>
              </a:pPr>
              <a:t>‹#›</a:t>
            </a:fld>
            <a:endParaRPr lang="en-US" dirty="0"/>
          </a:p>
        </p:txBody>
      </p:sp>
    </p:spTree>
    <p:extLst>
      <p:ext uri="{BB962C8B-B14F-4D97-AF65-F5344CB8AC3E}">
        <p14:creationId xmlns:p14="http://schemas.microsoft.com/office/powerpoint/2010/main" val="120350345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3" r:id="rId3"/>
    <p:sldLayoutId id="2147483724" r:id="rId4"/>
    <p:sldLayoutId id="2147483725" r:id="rId5"/>
  </p:sldLayoutIdLst>
  <p:transition>
    <p:random/>
  </p:transition>
  <p:timing>
    <p:tnLst>
      <p:par>
        <p:cTn id="1" dur="indefinite" restart="never" nodeType="tmRoot"/>
      </p:par>
    </p:tnLst>
  </p:timing>
  <p:hf hd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txBox="1">
            <a:spLocks/>
          </p:cNvSpPr>
          <p:nvPr/>
        </p:nvSpPr>
        <p:spPr>
          <a:xfrm>
            <a:off x="946297" y="5552042"/>
            <a:ext cx="5943600" cy="274637"/>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sz="1000" dirty="0" smtClean="0"/>
              <a:t>SOURCE: Chronic Condition Data Warehouse (CCW). MAX Person Summary Files.</a:t>
            </a:r>
            <a:endParaRPr lang="en-US" sz="1000" dirty="0"/>
          </a:p>
        </p:txBody>
      </p:sp>
      <p:pic>
        <p:nvPicPr>
          <p:cNvPr id="3" name="Picture 2" descr="Medicaid Enrollment by Age Group, 2004 - 20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92" y="112393"/>
            <a:ext cx="7619048" cy="5439649"/>
          </a:xfrm>
          <a:prstGeom prst="rect">
            <a:avLst/>
          </a:prstGeom>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CCW_Theme2">
  <a:themeElements>
    <a:clrScheme name="CCW">
      <a:dk1>
        <a:srgbClr val="17365D"/>
      </a:dk1>
      <a:lt1>
        <a:sysClr val="window" lastClr="FFFFFF"/>
      </a:lt1>
      <a:dk2>
        <a:srgbClr val="1F497D"/>
      </a:dk2>
      <a:lt2>
        <a:srgbClr val="EEECE1"/>
      </a:lt2>
      <a:accent1>
        <a:srgbClr val="4F81BD"/>
      </a:accent1>
      <a:accent2>
        <a:srgbClr val="8DB3E2"/>
      </a:accent2>
      <a:accent3>
        <a:srgbClr val="C6D9F0"/>
      </a:accent3>
      <a:accent4>
        <a:srgbClr val="4F81BD"/>
      </a:accent4>
      <a:accent5>
        <a:srgbClr val="8DB3E2"/>
      </a:accent5>
      <a:accent6>
        <a:srgbClr val="C6D9F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Bucc_PowerPoint_v3</Template>
  <TotalTime>0</TotalTime>
  <Words>133</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Univers 47 CondensedLight</vt:lpstr>
      <vt:lpstr>Calibri</vt:lpstr>
      <vt:lpstr>Arial</vt:lpstr>
      <vt:lpstr>CCW_Theme2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2020-02-05T15:14:46Z</dcterms:created>
  <dcterms:modified xsi:type="dcterms:W3CDTF">2020-02-05T15:27:14Z</dcterms:modified>
</cp:coreProperties>
</file>