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18" r:id="rId1"/>
  </p:sldMasterIdLst>
  <p:notesMasterIdLst>
    <p:notesMasterId r:id="rId3"/>
  </p:notesMasterIdLst>
  <p:handoutMasterIdLst>
    <p:handoutMasterId r:id="rId4"/>
  </p:handoutMasterIdLst>
  <p:sldIdLst>
    <p:sldId id="327"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orient="horz" pos="904">
          <p15:clr>
            <a:srgbClr val="A4A3A4"/>
          </p15:clr>
        </p15:guide>
        <p15:guide id="3" orient="horz" pos="1095">
          <p15:clr>
            <a:srgbClr val="A4A3A4"/>
          </p15:clr>
        </p15:guide>
        <p15:guide id="4" orient="horz" pos="825">
          <p15:clr>
            <a:srgbClr val="A4A3A4"/>
          </p15:clr>
        </p15:guide>
        <p15:guide id="5" orient="horz" pos="1008">
          <p15:clr>
            <a:srgbClr val="A4A3A4"/>
          </p15:clr>
        </p15:guide>
        <p15:guide id="6" orient="horz" pos="177">
          <p15:clr>
            <a:srgbClr val="A4A3A4"/>
          </p15:clr>
        </p15:guide>
        <p15:guide id="7" pos="2880">
          <p15:clr>
            <a:srgbClr val="A4A3A4"/>
          </p15:clr>
        </p15:guide>
        <p15:guide id="8" pos="327">
          <p15:clr>
            <a:srgbClr val="A4A3A4"/>
          </p15:clr>
        </p15:guide>
        <p15:guide id="9" pos="5486">
          <p15:clr>
            <a:srgbClr val="A4A3A4"/>
          </p15:clr>
        </p15:guide>
        <p15:guide id="10" pos="2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9B0000"/>
    <a:srgbClr val="FFFF00"/>
    <a:srgbClr val="EAEAEA"/>
    <a:srgbClr val="FF3399"/>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246" autoAdjust="0"/>
  </p:normalViewPr>
  <p:slideViewPr>
    <p:cSldViewPr snapToGrid="0">
      <p:cViewPr varScale="1">
        <p:scale>
          <a:sx n="90" d="100"/>
          <a:sy n="90" d="100"/>
        </p:scale>
        <p:origin x="420" y="96"/>
      </p:cViewPr>
      <p:guideLst>
        <p:guide orient="horz" pos="2160"/>
        <p:guide orient="horz" pos="904"/>
        <p:guide orient="horz" pos="1095"/>
        <p:guide orient="horz" pos="825"/>
        <p:guide orient="horz" pos="1008"/>
        <p:guide orient="horz" pos="177"/>
        <p:guide pos="2880"/>
        <p:guide pos="327"/>
        <p:guide pos="5486"/>
        <p:guide pos="223"/>
      </p:guideLst>
    </p:cSldViewPr>
  </p:slideViewPr>
  <p:outlineViewPr>
    <p:cViewPr>
      <p:scale>
        <a:sx n="33" d="100"/>
        <a:sy n="33" d="100"/>
      </p:scale>
      <p:origin x="0" y="317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429" tIns="46215" rIns="92429" bIns="46215" numCol="1" anchor="t" anchorCtr="0" compatLnSpc="1">
            <a:prstTxWarp prst="textNoShape">
              <a:avLst/>
            </a:prstTxWarp>
          </a:bodyPr>
          <a:lstStyle>
            <a:lvl1pPr defTabSz="924380">
              <a:defRPr sz="1100">
                <a:latin typeface="Times New Roman" pitchFamily="18" charset="0"/>
                <a:cs typeface="+mn-cs"/>
              </a:defRPr>
            </a:lvl1pPr>
          </a:lstStyle>
          <a:p>
            <a:pPr>
              <a:defRPr/>
            </a:pPr>
            <a:endParaRPr lang="en-US"/>
          </a:p>
        </p:txBody>
      </p:sp>
      <p:sp>
        <p:nvSpPr>
          <p:cNvPr id="102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2429" tIns="46215" rIns="92429" bIns="46215" numCol="1" anchor="t" anchorCtr="0" compatLnSpc="1">
            <a:prstTxWarp prst="textNoShape">
              <a:avLst/>
            </a:prstTxWarp>
          </a:bodyPr>
          <a:lstStyle>
            <a:lvl1pPr algn="r" defTabSz="924380">
              <a:defRPr sz="1100">
                <a:latin typeface="Times New Roman" pitchFamily="18" charset="0"/>
                <a:cs typeface="+mn-cs"/>
              </a:defRPr>
            </a:lvl1pPr>
          </a:lstStyle>
          <a:p>
            <a:pPr>
              <a:defRPr/>
            </a:pPr>
            <a:endParaRPr lang="en-US"/>
          </a:p>
        </p:txBody>
      </p:sp>
      <p:sp>
        <p:nvSpPr>
          <p:cNvPr id="102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2429" tIns="46215" rIns="92429" bIns="46215" numCol="1" anchor="b" anchorCtr="0" compatLnSpc="1">
            <a:prstTxWarp prst="textNoShape">
              <a:avLst/>
            </a:prstTxWarp>
          </a:bodyPr>
          <a:lstStyle>
            <a:lvl1pPr defTabSz="924380">
              <a:defRPr sz="1100">
                <a:latin typeface="Times New Roman" pitchFamily="18" charset="0"/>
                <a:cs typeface="+mn-cs"/>
              </a:defRPr>
            </a:lvl1pPr>
          </a:lstStyle>
          <a:p>
            <a:pPr>
              <a:defRPr/>
            </a:pPr>
            <a:endParaRPr lang="en-US"/>
          </a:p>
        </p:txBody>
      </p:sp>
      <p:sp>
        <p:nvSpPr>
          <p:cNvPr id="102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2429" tIns="46215" rIns="92429" bIns="46215" numCol="1" anchor="b" anchorCtr="0" compatLnSpc="1">
            <a:prstTxWarp prst="textNoShape">
              <a:avLst/>
            </a:prstTxWarp>
          </a:bodyPr>
          <a:lstStyle>
            <a:lvl1pPr algn="r" defTabSz="924380">
              <a:defRPr sz="1100">
                <a:latin typeface="Times New Roman" pitchFamily="18" charset="0"/>
                <a:cs typeface="+mn-cs"/>
              </a:defRPr>
            </a:lvl1pPr>
          </a:lstStyle>
          <a:p>
            <a:pPr>
              <a:defRPr/>
            </a:pPr>
            <a:fld id="{81A79920-EBFD-4179-B602-FFD4DF848E82}" type="slidenum">
              <a:rPr lang="en-US"/>
              <a:pPr>
                <a:defRPr/>
              </a:pPr>
              <a:t>‹#›</a:t>
            </a:fld>
            <a:endParaRPr lang="en-US"/>
          </a:p>
        </p:txBody>
      </p:sp>
    </p:spTree>
    <p:extLst>
      <p:ext uri="{BB962C8B-B14F-4D97-AF65-F5344CB8AC3E}">
        <p14:creationId xmlns:p14="http://schemas.microsoft.com/office/powerpoint/2010/main" val="3267477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0706" tIns="45353" rIns="90706" bIns="45353" numCol="1" anchor="t" anchorCtr="0" compatLnSpc="1">
            <a:prstTxWarp prst="textNoShape">
              <a:avLst/>
            </a:prstTxWarp>
          </a:bodyPr>
          <a:lstStyle>
            <a:lvl1pPr>
              <a:defRPr sz="1100">
                <a:latin typeface="Times New Roman" pitchFamily="18" charset="0"/>
                <a:cs typeface="+mn-cs"/>
              </a:defRPr>
            </a:lvl1pPr>
          </a:lstStyle>
          <a:p>
            <a:pPr>
              <a:defRPr/>
            </a:pPr>
            <a:endParaRPr lang="en-US"/>
          </a:p>
        </p:txBody>
      </p:sp>
      <p:sp>
        <p:nvSpPr>
          <p:cNvPr id="5017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0706" tIns="45353" rIns="90706" bIns="45353" numCol="1" anchor="t" anchorCtr="0" compatLnSpc="1">
            <a:prstTxWarp prst="textNoShape">
              <a:avLst/>
            </a:prstTxWarp>
          </a:bodyPr>
          <a:lstStyle>
            <a:lvl1pPr algn="r">
              <a:defRPr sz="1100">
                <a:latin typeface="Times New Roman" pitchFamily="18" charset="0"/>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0706" tIns="45353" rIns="90706" bIns="453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0706" tIns="45353" rIns="90706" bIns="45353" numCol="1" anchor="b" anchorCtr="0" compatLnSpc="1">
            <a:prstTxWarp prst="textNoShape">
              <a:avLst/>
            </a:prstTxWarp>
          </a:bodyPr>
          <a:lstStyle>
            <a:lvl1pPr>
              <a:defRPr sz="1100">
                <a:latin typeface="Times New Roman" pitchFamily="18" charset="0"/>
                <a:cs typeface="+mn-cs"/>
              </a:defRPr>
            </a:lvl1pPr>
          </a:lstStyle>
          <a:p>
            <a:pPr>
              <a:defRPr/>
            </a:pPr>
            <a:endParaRPr lang="en-US"/>
          </a:p>
        </p:txBody>
      </p:sp>
      <p:sp>
        <p:nvSpPr>
          <p:cNvPr id="5018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0706" tIns="45353" rIns="90706" bIns="45353" numCol="1" anchor="b" anchorCtr="0" compatLnSpc="1">
            <a:prstTxWarp prst="textNoShape">
              <a:avLst/>
            </a:prstTxWarp>
          </a:bodyPr>
          <a:lstStyle>
            <a:lvl1pPr algn="r">
              <a:defRPr sz="1100">
                <a:latin typeface="Times New Roman" pitchFamily="18" charset="0"/>
                <a:cs typeface="+mn-cs"/>
              </a:defRPr>
            </a:lvl1pPr>
          </a:lstStyle>
          <a:p>
            <a:pPr>
              <a:defRPr/>
            </a:pPr>
            <a:fld id="{CACF975B-44A3-4144-A543-664FD98B38F9}" type="slidenum">
              <a:rPr lang="en-US"/>
              <a:pPr>
                <a:defRPr/>
              </a:pPr>
              <a:t>‹#›</a:t>
            </a:fld>
            <a:endParaRPr lang="en-US"/>
          </a:p>
        </p:txBody>
      </p:sp>
    </p:spTree>
    <p:extLst>
      <p:ext uri="{BB962C8B-B14F-4D97-AF65-F5344CB8AC3E}">
        <p14:creationId xmlns:p14="http://schemas.microsoft.com/office/powerpoint/2010/main" val="1739448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1pPr>
    <a:lvl2pPr marL="457200"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2pPr>
    <a:lvl3pPr marL="914400"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3pPr>
    <a:lvl4pPr marL="1371600"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4pPr>
    <a:lvl5pPr marL="1828800" algn="l" rtl="0" eaLnBrk="0" fontAlgn="base" hangingPunct="0">
      <a:spcBef>
        <a:spcPct val="30000"/>
      </a:spcBef>
      <a:spcAft>
        <a:spcPct val="0"/>
      </a:spcAft>
      <a:defRPr sz="1200" kern="1200">
        <a:solidFill>
          <a:schemeClr val="tx1"/>
        </a:solidFill>
        <a:latin typeface="Univers 47 CondensedLight" pitchFamily="50"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baseline="0" dirty="0" smtClean="0"/>
              <a:t>Description:  </a:t>
            </a:r>
            <a:r>
              <a:rPr lang="en-US" b="0" baseline="0" dirty="0" smtClean="0"/>
              <a:t>White Non-Hispanics comprise the largest category within each of the Eligibility groups.  Blacks comprise the second largest racial group for Aged and Blind categories, and Hispanics comprise the second largest racial group </a:t>
            </a:r>
            <a:r>
              <a:rPr lang="en-US" b="0" baseline="0" smtClean="0"/>
              <a:t>for Adult and Child. </a:t>
            </a:r>
            <a:endParaRPr lang="en-US" baseline="0" dirty="0" smtClean="0"/>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smtClean="0"/>
              <a:t>Technical notes: </a:t>
            </a:r>
            <a:r>
              <a:rPr lang="en-US" dirty="0" smtClean="0"/>
              <a:t>Basis of Eligibility – determined using the second digit of the uniform eligibility</a:t>
            </a:r>
            <a:r>
              <a:rPr lang="en-US" baseline="0" dirty="0" smtClean="0"/>
              <a:t> code. The “Blind” category includes blind/disabled.  So</a:t>
            </a:r>
            <a:r>
              <a:rPr lang="en-US" dirty="0" smtClean="0">
                <a:latin typeface="Univers 47 CondensedLight"/>
              </a:rPr>
              <a:t>me race categories were combined due to small numbers</a:t>
            </a:r>
            <a:r>
              <a:rPr lang="en-US" baseline="0" dirty="0" smtClean="0">
                <a:latin typeface="Univers 47 CondensedLight"/>
              </a:rPr>
              <a:t>: the Asian and Pacific Islander groups are combined; the More than one race categories and unknown race are included in the “Other/Unknown” group.</a:t>
            </a:r>
            <a:endParaRPr lang="en-US" dirty="0" smtClean="0">
              <a:latin typeface="Univers 47 CondensedLight"/>
            </a:endParaRPr>
          </a:p>
        </p:txBody>
      </p:sp>
      <p:sp>
        <p:nvSpPr>
          <p:cNvPr id="4" name="Slide Number Placeholder 3"/>
          <p:cNvSpPr>
            <a:spLocks noGrp="1"/>
          </p:cNvSpPr>
          <p:nvPr>
            <p:ph type="sldNum" sz="quarter" idx="10"/>
          </p:nvPr>
        </p:nvSpPr>
        <p:spPr/>
        <p:txBody>
          <a:bodyPr/>
          <a:lstStyle/>
          <a:p>
            <a:pPr>
              <a:defRPr/>
            </a:pPr>
            <a:fld id="{CACF975B-44A3-4144-A543-664FD98B38F9}"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E6662011-981A-4CFB-BBFB-D13A7B94E6D2}" type="slidenum">
              <a:rPr lang="en-US" smtClean="0"/>
              <a:pPr/>
              <a:t>‹#›</a:t>
            </a:fld>
            <a:endParaRPr lang="en-US" dirty="0"/>
          </a:p>
        </p:txBody>
      </p:sp>
      <p:sp>
        <p:nvSpPr>
          <p:cNvPr id="4" name="Title 3"/>
          <p:cNvSpPr>
            <a:spLocks noGrp="1"/>
          </p:cNvSpPr>
          <p:nvPr>
            <p:ph type="title"/>
          </p:nvPr>
        </p:nvSpPr>
        <p:spPr>
          <a:xfrm>
            <a:off x="381000" y="1295400"/>
            <a:ext cx="8229600" cy="213360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287660135"/>
      </p:ext>
    </p:extLst>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E6662011-981A-4CFB-BBFB-D13A7B94E6D2}" type="slidenum">
              <a:rPr lang="en-US" smtClean="0"/>
              <a:pPr/>
              <a:t>‹#›</a:t>
            </a:fld>
            <a:endParaRPr lang="en-US"/>
          </a:p>
        </p:txBody>
      </p:sp>
    </p:spTree>
    <p:extLst>
      <p:ext uri="{BB962C8B-B14F-4D97-AF65-F5344CB8AC3E}">
        <p14:creationId xmlns:p14="http://schemas.microsoft.com/office/powerpoint/2010/main" val="2540129693"/>
      </p:ext>
    </p:extLst>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6662011-981A-4CFB-BBFB-D13A7B94E6D2}" type="slidenum">
              <a:rPr lang="en-US" smtClean="0"/>
              <a:pPr/>
              <a:t>‹#›</a:t>
            </a:fld>
            <a:endParaRPr lang="en-US"/>
          </a:p>
        </p:txBody>
      </p:sp>
    </p:spTree>
    <p:extLst>
      <p:ext uri="{BB962C8B-B14F-4D97-AF65-F5344CB8AC3E}">
        <p14:creationId xmlns:p14="http://schemas.microsoft.com/office/powerpoint/2010/main" val="2836375445"/>
      </p:ext>
    </p:extLst>
  </p:cSld>
  <p:clrMapOvr>
    <a:masterClrMapping/>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423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6662011-981A-4CFB-BBFB-D13A7B94E6D2}" type="slidenum">
              <a:rPr lang="en-US" smtClean="0"/>
              <a:pPr/>
              <a:t>‹#›</a:t>
            </a:fld>
            <a:endParaRPr lang="en-US"/>
          </a:p>
        </p:txBody>
      </p:sp>
    </p:spTree>
    <p:extLst>
      <p:ext uri="{BB962C8B-B14F-4D97-AF65-F5344CB8AC3E}">
        <p14:creationId xmlns:p14="http://schemas.microsoft.com/office/powerpoint/2010/main" val="533422062"/>
      </p:ext>
    </p:extLst>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6662011-981A-4CFB-BBFB-D13A7B94E6D2}" type="slidenum">
              <a:rPr lang="en-US" smtClean="0"/>
              <a:pPr/>
              <a:t>‹#›</a:t>
            </a:fld>
            <a:endParaRPr lang="en-US"/>
          </a:p>
        </p:txBody>
      </p:sp>
    </p:spTree>
    <p:extLst>
      <p:ext uri="{BB962C8B-B14F-4D97-AF65-F5344CB8AC3E}">
        <p14:creationId xmlns:p14="http://schemas.microsoft.com/office/powerpoint/2010/main" val="1974514526"/>
      </p:ext>
    </p:extLst>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020762"/>
          </a:xfrm>
          <a:prstGeom prst="rect">
            <a:avLst/>
          </a:prstGeom>
          <a:ln cmpd="dbl">
            <a:noFill/>
          </a:ln>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447800"/>
            <a:ext cx="8229600" cy="43434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8915400" y="5486400"/>
            <a:ext cx="228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C1C1858-F8DB-403F-9113-1D49736162DE}" type="slidenum">
              <a:rPr lang="en-US" smtClean="0"/>
              <a:pPr>
                <a:defRPr/>
              </a:pPr>
              <a:t>‹#›</a:t>
            </a:fld>
            <a:endParaRPr lang="en-US" dirty="0"/>
          </a:p>
        </p:txBody>
      </p:sp>
    </p:spTree>
    <p:extLst>
      <p:ext uri="{BB962C8B-B14F-4D97-AF65-F5344CB8AC3E}">
        <p14:creationId xmlns:p14="http://schemas.microsoft.com/office/powerpoint/2010/main" val="120350345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3" r:id="rId3"/>
    <p:sldLayoutId id="2147483724" r:id="rId4"/>
    <p:sldLayoutId id="2147483725" r:id="rId5"/>
  </p:sldLayoutIdLst>
  <p:transition>
    <p:random/>
  </p:transition>
  <p:timing>
    <p:tnLst>
      <p:par>
        <p:cTn id="1" dur="indefinite" restart="never" nodeType="tmRoot"/>
      </p:par>
    </p:tnLst>
  </p:timing>
  <p:hf hdr="0" dt="0"/>
  <p:txStyles>
    <p:titleStyle>
      <a:lvl1pPr algn="ctr" defTabSz="914400" rtl="0" eaLnBrk="1" latinLnBrk="0" hangingPunct="1">
        <a:spcBef>
          <a:spcPct val="0"/>
        </a:spcBef>
        <a:buNone/>
        <a:defRPr sz="4400" u="sng"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txBox="1">
            <a:spLocks/>
          </p:cNvSpPr>
          <p:nvPr/>
        </p:nvSpPr>
        <p:spPr>
          <a:xfrm>
            <a:off x="946297" y="5552042"/>
            <a:ext cx="5943600" cy="274637"/>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r>
              <a:rPr lang="en-US" sz="1000" dirty="0" smtClean="0"/>
              <a:t>SOURCE: Chronic Condition Data Warehouse (CCW). MAX Person Summary Files.</a:t>
            </a:r>
            <a:endParaRPr lang="en-US" sz="1000" dirty="0"/>
          </a:p>
        </p:txBody>
      </p:sp>
      <p:pic>
        <p:nvPicPr>
          <p:cNvPr id="4" name="Picture 3" descr="Medicaid Enrollment, 2013 by Basis of Eligibility and Rac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476" y="112393"/>
            <a:ext cx="7619048" cy="5439649"/>
          </a:xfrm>
          <a:prstGeom prst="rect">
            <a:avLst/>
          </a:prstGeom>
        </p:spPr>
      </p:pic>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CCW_Theme2">
  <a:themeElements>
    <a:clrScheme name="CCW">
      <a:dk1>
        <a:srgbClr val="17365D"/>
      </a:dk1>
      <a:lt1>
        <a:sysClr val="window" lastClr="FFFFFF"/>
      </a:lt1>
      <a:dk2>
        <a:srgbClr val="1F497D"/>
      </a:dk2>
      <a:lt2>
        <a:srgbClr val="EEECE1"/>
      </a:lt2>
      <a:accent1>
        <a:srgbClr val="4F81BD"/>
      </a:accent1>
      <a:accent2>
        <a:srgbClr val="8DB3E2"/>
      </a:accent2>
      <a:accent3>
        <a:srgbClr val="C6D9F0"/>
      </a:accent3>
      <a:accent4>
        <a:srgbClr val="4F81BD"/>
      </a:accent4>
      <a:accent5>
        <a:srgbClr val="8DB3E2"/>
      </a:accent5>
      <a:accent6>
        <a:srgbClr val="C6D9F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Bucc_PowerPoint_v3</Template>
  <TotalTime>0</TotalTime>
  <Words>119</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Calibri</vt:lpstr>
      <vt:lpstr>CCW_Theme2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2020-02-05T16:10:56Z</dcterms:created>
  <dcterms:modified xsi:type="dcterms:W3CDTF">2020-02-05T16:11:06Z</dcterms:modified>
</cp:coreProperties>
</file>