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057" autoAdjust="0"/>
  </p:normalViewPr>
  <p:slideViewPr>
    <p:cSldViewPr snapToGrid="0">
      <p:cViewPr varScale="1">
        <p:scale>
          <a:sx n="99" d="100"/>
          <a:sy n="99" d="100"/>
        </p:scale>
        <p:origin x="960" y="90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baseline="0" dirty="0" smtClean="0">
                <a:latin typeface="Univers 47 CondensedLight"/>
              </a:rPr>
              <a:t>Description: </a:t>
            </a:r>
            <a:r>
              <a:rPr lang="en-US" baseline="0" dirty="0" smtClean="0">
                <a:latin typeface="Univers 47 CondensedLight"/>
              </a:rPr>
              <a:t>The White Non-Hispanic racial group is the largest racial category (38.4% of enrollees), followed by Hispanic (23.0%) and Black (20.2%). 4.2% of enrollees in 2013 were Asian or Pacific Islander, 1.1% were American Indian or Alaska Native, </a:t>
            </a:r>
            <a:r>
              <a:rPr lang="en-US" baseline="0" smtClean="0">
                <a:latin typeface="Univers 47 CondensedLight"/>
              </a:rPr>
              <a:t>and 13.0% </a:t>
            </a:r>
            <a:r>
              <a:rPr lang="en-US" baseline="0" dirty="0" smtClean="0">
                <a:latin typeface="Univers 47 CondensedLight"/>
              </a:rPr>
              <a:t>were more than one race, another race, or unknown racial category.</a:t>
            </a:r>
          </a:p>
          <a:p>
            <a:pPr algn="l"/>
            <a:endParaRPr lang="en-US" baseline="0" dirty="0" smtClean="0">
              <a:latin typeface="Univers 47 CondensedLigh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Univers 47 CondensedLight"/>
              </a:rPr>
              <a:t>Technical notes: </a:t>
            </a:r>
            <a:r>
              <a:rPr lang="en-US" dirty="0" smtClean="0">
                <a:latin typeface="Univers 47 CondensedLight"/>
              </a:rPr>
              <a:t>Race classification changed</a:t>
            </a:r>
            <a:r>
              <a:rPr lang="en-US" baseline="0" dirty="0" smtClean="0">
                <a:latin typeface="Univers 47 CondensedLight"/>
              </a:rPr>
              <a:t> in 2000 to allow for selection of more than one race.  For this graphic, s</a:t>
            </a:r>
            <a:r>
              <a:rPr lang="en-US" dirty="0" smtClean="0">
                <a:latin typeface="Univers 47 CondensedLight"/>
              </a:rPr>
              <a:t>ome race categories were combined due to small numbers</a:t>
            </a:r>
            <a:r>
              <a:rPr lang="en-US" baseline="0" dirty="0" smtClean="0">
                <a:latin typeface="Univers 47 CondensedLight"/>
              </a:rPr>
              <a:t>: the Asian and Pacific Islander groups are combined; Hispanic and Hispanic More than One Race are combined; the More than one race categories and unknown race are included in the “Other/Unknown” group.</a:t>
            </a:r>
            <a:endParaRPr lang="en-US" dirty="0" smtClean="0">
              <a:latin typeface="Univers 47 Condensed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3" name="Picture 2" descr="Medicaid Enrollment, 2013 by Racial Gro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6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151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2020-02-05T16:18:26Z</dcterms:created>
  <dcterms:modified xsi:type="dcterms:W3CDTF">2020-02-05T16:18:29Z</dcterms:modified>
</cp:coreProperties>
</file>