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18" r:id="rId1"/>
  </p:sldMasterIdLst>
  <p:notesMasterIdLst>
    <p:notesMasterId r:id="rId3"/>
  </p:notesMasterIdLst>
  <p:handoutMasterIdLst>
    <p:handoutMasterId r:id="rId4"/>
  </p:handoutMasterIdLst>
  <p:sldIdLst>
    <p:sldId id="327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04">
          <p15:clr>
            <a:srgbClr val="A4A3A4"/>
          </p15:clr>
        </p15:guide>
        <p15:guide id="3" orient="horz" pos="1095">
          <p15:clr>
            <a:srgbClr val="A4A3A4"/>
          </p15:clr>
        </p15:guide>
        <p15:guide id="4" orient="horz" pos="825">
          <p15:clr>
            <a:srgbClr val="A4A3A4"/>
          </p15:clr>
        </p15:guide>
        <p15:guide id="5" orient="horz" pos="1008">
          <p15:clr>
            <a:srgbClr val="A4A3A4"/>
          </p15:clr>
        </p15:guide>
        <p15:guide id="6" orient="horz" pos="177">
          <p15:clr>
            <a:srgbClr val="A4A3A4"/>
          </p15:clr>
        </p15:guide>
        <p15:guide id="7" pos="2880">
          <p15:clr>
            <a:srgbClr val="A4A3A4"/>
          </p15:clr>
        </p15:guide>
        <p15:guide id="8" pos="327">
          <p15:clr>
            <a:srgbClr val="A4A3A4"/>
          </p15:clr>
        </p15:guide>
        <p15:guide id="9" pos="5486">
          <p15:clr>
            <a:srgbClr val="A4A3A4"/>
          </p15:clr>
        </p15:guide>
        <p15:guide id="10" pos="22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9B0000"/>
    <a:srgbClr val="FFFF00"/>
    <a:srgbClr val="EAEAEA"/>
    <a:srgbClr val="FF3399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246" autoAdjust="0"/>
  </p:normalViewPr>
  <p:slideViewPr>
    <p:cSldViewPr snapToGrid="0">
      <p:cViewPr varScale="1">
        <p:scale>
          <a:sx n="90" d="100"/>
          <a:sy n="90" d="100"/>
        </p:scale>
        <p:origin x="1230" y="96"/>
      </p:cViewPr>
      <p:guideLst>
        <p:guide orient="horz" pos="2160"/>
        <p:guide orient="horz" pos="904"/>
        <p:guide orient="horz" pos="1095"/>
        <p:guide orient="horz" pos="825"/>
        <p:guide orient="horz" pos="1008"/>
        <p:guide orient="horz" pos="177"/>
        <p:guide pos="2880"/>
        <p:guide pos="327"/>
        <p:guide pos="5486"/>
        <p:guide pos="223"/>
      </p:guideLst>
    </p:cSldViewPr>
  </p:slideViewPr>
  <p:outlineViewPr>
    <p:cViewPr>
      <p:scale>
        <a:sx n="33" d="100"/>
        <a:sy n="33" d="100"/>
      </p:scale>
      <p:origin x="0" y="31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t" anchorCtr="0" compatLnSpc="1">
            <a:prstTxWarp prst="textNoShape">
              <a:avLst/>
            </a:prstTxWarp>
          </a:bodyPr>
          <a:lstStyle>
            <a:lvl1pPr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t" anchorCtr="0" compatLnSpc="1">
            <a:prstTxWarp prst="textNoShape">
              <a:avLst/>
            </a:prstTxWarp>
          </a:bodyPr>
          <a:lstStyle>
            <a:lvl1pPr algn="r"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b" anchorCtr="0" compatLnSpc="1">
            <a:prstTxWarp prst="textNoShape">
              <a:avLst/>
            </a:prstTxWarp>
          </a:bodyPr>
          <a:lstStyle>
            <a:lvl1pPr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b" anchorCtr="0" compatLnSpc="1">
            <a:prstTxWarp prst="textNoShape">
              <a:avLst/>
            </a:prstTxWarp>
          </a:bodyPr>
          <a:lstStyle>
            <a:lvl1pPr algn="r"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1A79920-EBFD-4179-B602-FFD4DF848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77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ACF975B-44A3-4144-A543-664FD98B3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48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Description: </a:t>
            </a:r>
            <a:r>
              <a:rPr lang="en-US" dirty="0" smtClean="0"/>
              <a:t>The</a:t>
            </a:r>
            <a:r>
              <a:rPr lang="en-US" baseline="0" dirty="0" smtClean="0"/>
              <a:t> distribution of Medicaid enrollees by sex has been very stable over time, with </a:t>
            </a:r>
            <a:r>
              <a:rPr lang="en-US" baseline="0" smtClean="0"/>
              <a:t>approximately 56.7-58.3</a:t>
            </a:r>
            <a:r>
              <a:rPr lang="en-US" baseline="0" dirty="0" smtClean="0"/>
              <a:t>% of enrollees classified as female.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F975B-44A3-4144-A543-664FD98B38F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213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66013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2969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18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56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7544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23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220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1452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prstGeom prst="rect">
            <a:avLst/>
          </a:prstGeom>
          <a:ln cmpd="dbl"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343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5400" y="5486400"/>
            <a:ext cx="22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1C1858-F8DB-403F-9113-1D49736162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0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3" r:id="rId3"/>
    <p:sldLayoutId id="2147483724" r:id="rId4"/>
    <p:sldLayoutId id="2147483725" r:id="rId5"/>
  </p:sldLayoutIdLst>
  <p:transition>
    <p:random/>
  </p:transition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u="sng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 txBox="1">
            <a:spLocks/>
          </p:cNvSpPr>
          <p:nvPr/>
        </p:nvSpPr>
        <p:spPr>
          <a:xfrm>
            <a:off x="946297" y="5552042"/>
            <a:ext cx="5943600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1000" dirty="0" smtClean="0"/>
              <a:t>SOURCE: Chronic Condition Data Warehouse (CCW). MAX Person Summary Files.</a:t>
            </a:r>
            <a:endParaRPr lang="en-US" sz="1000" dirty="0"/>
          </a:p>
        </p:txBody>
      </p:sp>
      <p:pic>
        <p:nvPicPr>
          <p:cNvPr id="4" name="Picture 3" descr="Medicaid Enrollment by Sex, 2004-20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25" y="112393"/>
            <a:ext cx="7619048" cy="5439649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W_Theme2">
  <a:themeElements>
    <a:clrScheme name="CCW">
      <a:dk1>
        <a:srgbClr val="17365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8DB3E2"/>
      </a:accent2>
      <a:accent3>
        <a:srgbClr val="C6D9F0"/>
      </a:accent3>
      <a:accent4>
        <a:srgbClr val="4F81BD"/>
      </a:accent4>
      <a:accent5>
        <a:srgbClr val="8DB3E2"/>
      </a:accent5>
      <a:accent6>
        <a:srgbClr val="C6D9F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Bucc_PowerPoint_v3</Template>
  <TotalTime>0</TotalTime>
  <Words>41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CCW_Theme2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2020-02-05T16:20:02Z</dcterms:created>
  <dcterms:modified xsi:type="dcterms:W3CDTF">2020-02-05T16:20:11Z</dcterms:modified>
</cp:coreProperties>
</file>